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1c00fa567f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1c00fa567f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499d305837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499d305837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499d305837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499d305837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1c00fa567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1c00fa567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499d305837_2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499d305837_2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499d305837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499d305837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1c00fa567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1c00fa567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499d305837_2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499d305837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499d305837_2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499d305837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1c00fa567f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1c00fa567f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1d128e84dd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1d128e84dd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499d305837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499d305837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1c00fa567f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1c00fa567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1c00fa567f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1c00fa567f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Malachi216/network_slicing_lst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Malachi216/network_slicing_lst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4268100" y="179466"/>
            <a:ext cx="31815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University of New Brunswick | UNB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7130147" y="4244435"/>
            <a:ext cx="16668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8th April, 2025</a:t>
            </a:r>
            <a:endParaRPr sz="1500"/>
          </a:p>
        </p:txBody>
      </p:sp>
      <p:sp>
        <p:nvSpPr>
          <p:cNvPr id="230" name="Google Shape;230;p17"/>
          <p:cNvSpPr txBox="1"/>
          <p:nvPr>
            <p:ph type="ctrTitle"/>
          </p:nvPr>
        </p:nvSpPr>
        <p:spPr>
          <a:xfrm>
            <a:off x="3405350" y="2184536"/>
            <a:ext cx="5391600" cy="17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00"/>
              <a:t>Title: </a:t>
            </a:r>
            <a:r>
              <a:rPr lang="en-GB" sz="1900"/>
              <a:t>AI &amp; Heuristics Driven Predictive Analytics for Network Traffic Optimization in 5G Networks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/>
              <a:t>Presenter</a:t>
            </a:r>
            <a:r>
              <a:rPr lang="en-GB" sz="2000"/>
              <a:t>: Olaoluwa Malachi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			 (3787306)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725" y="179466"/>
            <a:ext cx="1857375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7"/>
          <p:cNvSpPr txBox="1"/>
          <p:nvPr/>
        </p:nvSpPr>
        <p:spPr>
          <a:xfrm>
            <a:off x="3000000" y="1349910"/>
            <a:ext cx="344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CS </a:t>
            </a:r>
            <a:r>
              <a:rPr b="1"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6895 </a:t>
            </a:r>
            <a:r>
              <a:rPr b="1"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6"/>
          <p:cNvSpPr txBox="1"/>
          <p:nvPr>
            <p:ph type="title"/>
          </p:nvPr>
        </p:nvSpPr>
        <p:spPr>
          <a:xfrm>
            <a:off x="1309800" y="664475"/>
            <a:ext cx="70671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Resource Utilization (over time by slice)</a:t>
            </a:r>
            <a:endParaRPr b="1"/>
          </a:p>
        </p:txBody>
      </p:sp>
      <p:pic>
        <p:nvPicPr>
          <p:cNvPr id="306" name="Google Shape;30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025" y="1655350"/>
            <a:ext cx="7376950" cy="23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7"/>
          <p:cNvSpPr txBox="1"/>
          <p:nvPr>
            <p:ph type="title"/>
          </p:nvPr>
        </p:nvSpPr>
        <p:spPr>
          <a:xfrm>
            <a:off x="1046650" y="-175600"/>
            <a:ext cx="74502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QoS (early 1/3 slice zoom)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312" name="Google Shape;31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7400" y="2187225"/>
            <a:ext cx="6576600" cy="275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7400" y="645425"/>
            <a:ext cx="7625996" cy="1334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8"/>
          <p:cNvSpPr txBox="1"/>
          <p:nvPr>
            <p:ph type="title"/>
          </p:nvPr>
        </p:nvSpPr>
        <p:spPr>
          <a:xfrm>
            <a:off x="1015900" y="-121656"/>
            <a:ext cx="74502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Security Level </a:t>
            </a:r>
            <a:r>
              <a:rPr b="1" lang="en-GB"/>
              <a:t>(early 1/4 slice zoom)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319" name="Google Shape;31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9015" y="2419350"/>
            <a:ext cx="5463000" cy="251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1475" y="751125"/>
            <a:ext cx="7778549" cy="134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/>
          <p:nvPr>
            <p:ph type="title"/>
          </p:nvPr>
        </p:nvSpPr>
        <p:spPr>
          <a:xfrm>
            <a:off x="1065100" y="76200"/>
            <a:ext cx="70389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LATENCY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3725" y="963875"/>
            <a:ext cx="7343950" cy="362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0"/>
          <p:cNvSpPr txBox="1"/>
          <p:nvPr>
            <p:ph type="title"/>
          </p:nvPr>
        </p:nvSpPr>
        <p:spPr>
          <a:xfrm>
            <a:off x="1065100" y="76200"/>
            <a:ext cx="70389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THROUGHPUT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125" y="888625"/>
            <a:ext cx="7710526" cy="372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/>
          <p:nvPr>
            <p:ph type="title"/>
          </p:nvPr>
        </p:nvSpPr>
        <p:spPr>
          <a:xfrm>
            <a:off x="1065100" y="76200"/>
            <a:ext cx="70389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PACKET LOSS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8" name="Google Shape;33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1425" y="866400"/>
            <a:ext cx="7490376" cy="364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2"/>
          <p:cNvSpPr txBox="1"/>
          <p:nvPr>
            <p:ph type="title"/>
          </p:nvPr>
        </p:nvSpPr>
        <p:spPr>
          <a:xfrm>
            <a:off x="1297500" y="393750"/>
            <a:ext cx="7038900" cy="4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Results Insights</a:t>
            </a:r>
            <a:endParaRPr b="1"/>
          </a:p>
        </p:txBody>
      </p:sp>
      <p:sp>
        <p:nvSpPr>
          <p:cNvPr id="344" name="Google Shape;344;p32"/>
          <p:cNvSpPr txBox="1"/>
          <p:nvPr/>
        </p:nvSpPr>
        <p:spPr>
          <a:xfrm>
            <a:off x="1417325" y="1097275"/>
            <a:ext cx="6833100" cy="24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LSTM: Accurately predicted traffic patterns after short warm-up.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Heuristics: Adapted to sudden traffic spikes.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Visuals: Resource utilization, latency, and QoS stabilized over time.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Security level inversely correlated with packet loss.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Observations</a:t>
            </a:r>
            <a:r>
              <a:rPr b="1" lang="en-GB" sz="1600">
                <a:solidFill>
                  <a:schemeClr val="lt1"/>
                </a:solidFill>
              </a:rPr>
              <a:t>: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Slight over provisioning at high demand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Spikes in packet loss during early training phases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345" name="Google Shape;345;p32"/>
          <p:cNvPicPr preferRelativeResize="0"/>
          <p:nvPr/>
        </p:nvPicPr>
        <p:blipFill rotWithShape="1">
          <a:blip r:embed="rId3">
            <a:alphaModFix/>
          </a:blip>
          <a:srcRect b="18140" l="0" r="0" t="0"/>
          <a:stretch/>
        </p:blipFill>
        <p:spPr>
          <a:xfrm flipH="1">
            <a:off x="6085925" y="1982851"/>
            <a:ext cx="2230300" cy="316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2"/>
          <p:cNvPicPr preferRelativeResize="0"/>
          <p:nvPr/>
        </p:nvPicPr>
        <p:blipFill rotWithShape="1">
          <a:blip r:embed="rId3">
            <a:alphaModFix/>
          </a:blip>
          <a:srcRect b="5240" l="0" r="0" t="0"/>
          <a:stretch/>
        </p:blipFill>
        <p:spPr>
          <a:xfrm>
            <a:off x="7335075" y="597276"/>
            <a:ext cx="2230300" cy="454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3"/>
          <p:cNvSpPr txBox="1"/>
          <p:nvPr>
            <p:ph type="title"/>
          </p:nvPr>
        </p:nvSpPr>
        <p:spPr>
          <a:xfrm>
            <a:off x="1297500" y="393750"/>
            <a:ext cx="7038900" cy="4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Practical Implications &amp; Improvements</a:t>
            </a:r>
            <a:endParaRPr b="1"/>
          </a:p>
        </p:txBody>
      </p:sp>
      <p:sp>
        <p:nvSpPr>
          <p:cNvPr id="352" name="Google Shape;352;p33"/>
          <p:cNvSpPr txBox="1"/>
          <p:nvPr/>
        </p:nvSpPr>
        <p:spPr>
          <a:xfrm>
            <a:off x="1417325" y="1097275"/>
            <a:ext cx="6833100" cy="27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Adaptive slicing is essential for real-world 5G deployments.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AI helps forecast peak traffic before it happens.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Heuristics ensure real-time reactions without waiting for model inference.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Future Improvements</a:t>
            </a:r>
            <a:r>
              <a:rPr b="1" lang="en-GB" sz="1600">
                <a:solidFill>
                  <a:schemeClr val="lt1"/>
                </a:solidFill>
              </a:rPr>
              <a:t>: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Integrate actual network traces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Test on edge-deployed devices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Improve LSTM with attention mechanisms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353" name="Google Shape;353;p33"/>
          <p:cNvPicPr preferRelativeResize="0"/>
          <p:nvPr/>
        </p:nvPicPr>
        <p:blipFill rotWithShape="1">
          <a:blip r:embed="rId3">
            <a:alphaModFix/>
          </a:blip>
          <a:srcRect b="18140" l="0" r="0" t="0"/>
          <a:stretch/>
        </p:blipFill>
        <p:spPr>
          <a:xfrm flipH="1">
            <a:off x="6085925" y="1982851"/>
            <a:ext cx="2230300" cy="316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3"/>
          <p:cNvPicPr preferRelativeResize="0"/>
          <p:nvPr/>
        </p:nvPicPr>
        <p:blipFill rotWithShape="1">
          <a:blip r:embed="rId3">
            <a:alphaModFix/>
          </a:blip>
          <a:srcRect b="5240" l="0" r="0" t="0"/>
          <a:stretch/>
        </p:blipFill>
        <p:spPr>
          <a:xfrm>
            <a:off x="7335075" y="597276"/>
            <a:ext cx="2230300" cy="454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4"/>
          <p:cNvSpPr txBox="1"/>
          <p:nvPr>
            <p:ph type="title"/>
          </p:nvPr>
        </p:nvSpPr>
        <p:spPr>
          <a:xfrm>
            <a:off x="1297500" y="393750"/>
            <a:ext cx="7038900" cy="4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Conclusion and Key Takeaways</a:t>
            </a:r>
            <a:endParaRPr b="1"/>
          </a:p>
        </p:txBody>
      </p:sp>
      <p:sp>
        <p:nvSpPr>
          <p:cNvPr id="360" name="Google Shape;360;p34"/>
          <p:cNvSpPr txBox="1"/>
          <p:nvPr/>
        </p:nvSpPr>
        <p:spPr>
          <a:xfrm>
            <a:off x="1417325" y="1097275"/>
            <a:ext cx="68331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AI + Heuristics = Smarter, Faster 5G traffic control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Combines predictive foresight with adaptive allocation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Reduces latency, packet loss, and improves QoS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Key Takeaway: Hybrid models hold the key to future-proof, self-optimizing 5G networks.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361" name="Google Shape;361;p34"/>
          <p:cNvPicPr preferRelativeResize="0"/>
          <p:nvPr/>
        </p:nvPicPr>
        <p:blipFill rotWithShape="1">
          <a:blip r:embed="rId3">
            <a:alphaModFix/>
          </a:blip>
          <a:srcRect b="18140" l="0" r="0" t="0"/>
          <a:stretch/>
        </p:blipFill>
        <p:spPr>
          <a:xfrm flipH="1">
            <a:off x="6085925" y="1982851"/>
            <a:ext cx="2230300" cy="316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4"/>
          <p:cNvPicPr preferRelativeResize="0"/>
          <p:nvPr/>
        </p:nvPicPr>
        <p:blipFill rotWithShape="1">
          <a:blip r:embed="rId3">
            <a:alphaModFix/>
          </a:blip>
          <a:srcRect b="5240" l="0" r="0" t="0"/>
          <a:stretch/>
        </p:blipFill>
        <p:spPr>
          <a:xfrm>
            <a:off x="7335075" y="597276"/>
            <a:ext cx="2230300" cy="4546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5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368" name="Google Shape;368;p35"/>
          <p:cNvSpPr txBox="1"/>
          <p:nvPr>
            <p:ph idx="1" type="body"/>
          </p:nvPr>
        </p:nvSpPr>
        <p:spPr>
          <a:xfrm>
            <a:off x="1376050" y="1124125"/>
            <a:ext cx="76284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>
                <a:solidFill>
                  <a:srgbClr val="FFFFFF"/>
                </a:solidFill>
              </a:rPr>
              <a:t>Cheng, X., Liu, Y., &amp; Wang, H. (2021). "Deep Learning for 5G Network Traffic Prediction." IEEE Transactions on Network and Service Management, 18(2), 1050-1063.</a:t>
            </a:r>
            <a:endParaRPr b="1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>
                <a:solidFill>
                  <a:srgbClr val="FFFFFF"/>
                </a:solidFill>
              </a:rPr>
              <a:t>Guo, J., He, M., &amp; Sun, Y. (2022). "Reinforcement Learning for Adaptive Resource Allocation in 5G Networks." IEEE Access, 10, 12567-12578.</a:t>
            </a:r>
            <a:endParaRPr b="1"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Data &amp; Codes: </a:t>
            </a:r>
            <a:r>
              <a:rPr b="1" lang="en-GB" u="sng">
                <a:solidFill>
                  <a:schemeClr val="hlink"/>
                </a:solidFill>
                <a:hlinkClick r:id="rId3"/>
              </a:rPr>
              <a:t>https://github.com/Malachi216/network_slicing_lstm</a:t>
            </a:r>
            <a:r>
              <a:rPr b="1" lang="en-GB"/>
              <a:t> 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9" name="Google Shape;369;p35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18"/>
          <p:cNvPicPr preferRelativeResize="0"/>
          <p:nvPr/>
        </p:nvPicPr>
        <p:blipFill rotWithShape="1">
          <a:blip r:embed="rId3">
            <a:alphaModFix amt="30000"/>
          </a:blip>
          <a:srcRect b="25350" l="10055" r="0" t="0"/>
          <a:stretch/>
        </p:blipFill>
        <p:spPr>
          <a:xfrm>
            <a:off x="2946875" y="0"/>
            <a:ext cx="61971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8"/>
          <p:cNvSpPr txBox="1"/>
          <p:nvPr>
            <p:ph type="title"/>
          </p:nvPr>
        </p:nvSpPr>
        <p:spPr>
          <a:xfrm>
            <a:off x="657400" y="355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Background Study</a:t>
            </a:r>
            <a:endParaRPr b="1"/>
          </a:p>
        </p:txBody>
      </p:sp>
      <p:sp>
        <p:nvSpPr>
          <p:cNvPr id="240" name="Google Shape;240;p18"/>
          <p:cNvSpPr txBox="1"/>
          <p:nvPr/>
        </p:nvSpPr>
        <p:spPr>
          <a:xfrm>
            <a:off x="733600" y="1142465"/>
            <a:ext cx="7674900" cy="3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AI &amp; Heuristics Driven Predictive Analytics for Network Traffic Optimization in 5G Networks</a:t>
            </a:r>
            <a:endParaRPr sz="15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5G networks enable high-speed, low-latency, and high-device-density communication by leveraging technologies like </a:t>
            </a:r>
            <a:r>
              <a:rPr b="1" lang="en-GB">
                <a:solidFill>
                  <a:schemeClr val="lt1"/>
                </a:solidFill>
              </a:rPr>
              <a:t>mmWave spectrum, massive MIMO (Multiple Input, Multiple Output), and network slicing.</a:t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However, increased demand leads to congestion, inconsistent QoS, and inefficient resource utilization.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Traditional rule-based resource allocation fails in dynamic environments.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>
                <a:solidFill>
                  <a:schemeClr val="lt1"/>
                </a:solidFill>
              </a:rPr>
              <a:t>Key Idea:</a:t>
            </a:r>
            <a:r>
              <a:rPr lang="en-GB">
                <a:solidFill>
                  <a:schemeClr val="lt1"/>
                </a:solidFill>
              </a:rPr>
              <a:t> Use AI (LSTM) + Heuristics to proactively predict traffic and dynamically allocate resources.</a:t>
            </a:r>
            <a:endParaRPr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lt1"/>
              </a:buClr>
              <a:buSzPts val="1100"/>
              <a:buChar char="●"/>
            </a:pPr>
            <a:r>
              <a:rPr b="1" lang="en-GB">
                <a:solidFill>
                  <a:schemeClr val="lt1"/>
                </a:solidFill>
              </a:rPr>
              <a:t>Key Takeaway: </a:t>
            </a:r>
            <a:r>
              <a:rPr lang="en-GB">
                <a:solidFill>
                  <a:schemeClr val="lt1"/>
                </a:solidFill>
              </a:rPr>
              <a:t>Intelligent traffic prediction improves efficiency and reliability in 5G networks.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6"/>
          <p:cNvSpPr txBox="1"/>
          <p:nvPr>
            <p:ph type="title"/>
          </p:nvPr>
        </p:nvSpPr>
        <p:spPr>
          <a:xfrm>
            <a:off x="513000" y="3561750"/>
            <a:ext cx="40266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  Questions?</a:t>
            </a:r>
            <a:endParaRPr/>
          </a:p>
        </p:txBody>
      </p:sp>
      <p:sp>
        <p:nvSpPr>
          <p:cNvPr id="375" name="Google Shape;375;p36"/>
          <p:cNvSpPr txBox="1"/>
          <p:nvPr/>
        </p:nvSpPr>
        <p:spPr>
          <a:xfrm>
            <a:off x="728825" y="28277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6" name="Google Shape;376;p36"/>
          <p:cNvSpPr txBox="1"/>
          <p:nvPr/>
        </p:nvSpPr>
        <p:spPr>
          <a:xfrm>
            <a:off x="544650" y="18653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GitHub Repo: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https://github.com/Malachi216/network_slicing_lstm</a:t>
            </a:r>
            <a:r>
              <a:rPr lang="en-GB">
                <a:solidFill>
                  <a:schemeClr val="lt1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19"/>
          <p:cNvPicPr preferRelativeResize="0"/>
          <p:nvPr/>
        </p:nvPicPr>
        <p:blipFill rotWithShape="1">
          <a:blip r:embed="rId3">
            <a:alphaModFix/>
          </a:blip>
          <a:srcRect b="11629" l="0" r="0" t="0"/>
          <a:stretch/>
        </p:blipFill>
        <p:spPr>
          <a:xfrm flipH="1">
            <a:off x="6028780" y="1731400"/>
            <a:ext cx="2230300" cy="3412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7930" y="345825"/>
            <a:ext cx="2230300" cy="479767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9"/>
          <p:cNvSpPr txBox="1"/>
          <p:nvPr>
            <p:ph type="title"/>
          </p:nvPr>
        </p:nvSpPr>
        <p:spPr>
          <a:xfrm>
            <a:off x="1075410" y="520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Problem Statement</a:t>
            </a:r>
            <a:endParaRPr b="1"/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1297500" y="1262750"/>
            <a:ext cx="7038900" cy="3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latin typeface="Arial"/>
                <a:ea typeface="Arial"/>
                <a:cs typeface="Arial"/>
                <a:sym typeface="Arial"/>
              </a:rPr>
              <a:t>5G network congestion arises due to: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lang="en-GB" sz="1600">
                <a:latin typeface="Arial"/>
                <a:ea typeface="Arial"/>
                <a:cs typeface="Arial"/>
                <a:sym typeface="Arial"/>
              </a:rPr>
              <a:t>Diverse and fluctuating user demand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lang="en-GB" sz="1600">
                <a:latin typeface="Arial"/>
                <a:ea typeface="Arial"/>
                <a:cs typeface="Arial"/>
                <a:sym typeface="Arial"/>
              </a:rPr>
              <a:t>Static or rule-based allocation models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latin typeface="Arial"/>
                <a:ea typeface="Arial"/>
                <a:cs typeface="Arial"/>
                <a:sym typeface="Arial"/>
              </a:rPr>
              <a:t>Challenges: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lang="en-GB" sz="1600">
                <a:latin typeface="Arial"/>
                <a:ea typeface="Arial"/>
                <a:cs typeface="Arial"/>
                <a:sym typeface="Arial"/>
              </a:rPr>
              <a:t>Maintaining low latency and high throughput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lang="en-GB" sz="1600">
                <a:latin typeface="Arial"/>
                <a:ea typeface="Arial"/>
                <a:cs typeface="Arial"/>
                <a:sym typeface="Arial"/>
              </a:rPr>
              <a:t>Ensuring fairness and reliability across slices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latin typeface="Arial"/>
                <a:ea typeface="Arial"/>
                <a:cs typeface="Arial"/>
                <a:sym typeface="Arial"/>
              </a:rPr>
              <a:t>Goal: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lang="en-GB" sz="1600">
                <a:latin typeface="Arial"/>
                <a:ea typeface="Arial"/>
                <a:cs typeface="Arial"/>
                <a:sym typeface="Arial"/>
              </a:rPr>
              <a:t>Predict traffic trends and optimize slice-level allocation to maintain service quality.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>
            <p:ph type="title"/>
          </p:nvPr>
        </p:nvSpPr>
        <p:spPr>
          <a:xfrm>
            <a:off x="499800" y="61096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State-of-the-Art Research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0"/>
          <p:cNvSpPr txBox="1"/>
          <p:nvPr/>
        </p:nvSpPr>
        <p:spPr>
          <a:xfrm>
            <a:off x="629125" y="1144265"/>
            <a:ext cx="7268700" cy="22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600">
                <a:solidFill>
                  <a:schemeClr val="lt1"/>
                </a:solidFill>
              </a:rPr>
              <a:t>LSTM is widely used for time-series traffic prediction (Cheng et al., 2021).</a:t>
            </a:r>
            <a:endParaRPr sz="16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600">
                <a:solidFill>
                  <a:schemeClr val="lt1"/>
                </a:solidFill>
              </a:rPr>
              <a:t>Heuristics like genetic algorithms and greedy allocation help optimize networks with low overhead.</a:t>
            </a:r>
            <a:endParaRPr sz="16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600">
                <a:solidFill>
                  <a:schemeClr val="lt1"/>
                </a:solidFill>
              </a:rPr>
              <a:t>Guo et al. (2022) propose hybrid models for balanced AI and real-time optimization.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255" name="Google Shape;255;p20"/>
          <p:cNvSpPr txBox="1"/>
          <p:nvPr>
            <p:ph type="title"/>
          </p:nvPr>
        </p:nvSpPr>
        <p:spPr>
          <a:xfrm>
            <a:off x="1843125" y="321276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Research Gap &amp; Rationale </a:t>
            </a:r>
            <a:endParaRPr/>
          </a:p>
        </p:txBody>
      </p:sp>
      <p:sp>
        <p:nvSpPr>
          <p:cNvPr id="256" name="Google Shape;256;p20"/>
          <p:cNvSpPr txBox="1"/>
          <p:nvPr/>
        </p:nvSpPr>
        <p:spPr>
          <a:xfrm>
            <a:off x="2077200" y="3721340"/>
            <a:ext cx="65604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-GB" sz="1600">
                <a:solidFill>
                  <a:schemeClr val="lt1"/>
                </a:solidFill>
              </a:rPr>
              <a:t>Few systems combine AI and heuristics into a unified framework that adapts in real-time.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297500" y="1854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Methodology Overview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911350" y="996600"/>
            <a:ext cx="4883700" cy="21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b="1" lang="en-GB">
                <a:solidFill>
                  <a:schemeClr val="lt1"/>
                </a:solidFill>
              </a:rPr>
              <a:t>AI Component: </a:t>
            </a:r>
            <a:r>
              <a:rPr lang="en-GB">
                <a:solidFill>
                  <a:schemeClr val="lt1"/>
                </a:solidFill>
              </a:rPr>
              <a:t>LSTM predicts future traffic based on historical data.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b="1" lang="en-GB">
                <a:solidFill>
                  <a:schemeClr val="lt1"/>
                </a:solidFill>
              </a:rPr>
              <a:t>Heuristic Component:</a:t>
            </a:r>
            <a:r>
              <a:rPr lang="en-GB">
                <a:solidFill>
                  <a:schemeClr val="lt1"/>
                </a:solidFill>
              </a:rPr>
              <a:t> Dynamically adjusts resource allocation in response to traffic prediction.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lt1"/>
              </a:buClr>
              <a:buSzPts val="1400"/>
              <a:buAutoNum type="arabicPeriod"/>
            </a:pPr>
            <a:r>
              <a:rPr b="1" lang="en-GB">
                <a:solidFill>
                  <a:schemeClr val="lt1"/>
                </a:solidFill>
              </a:rPr>
              <a:t>Hybrid Approach:</a:t>
            </a:r>
            <a:r>
              <a:rPr lang="en-GB">
                <a:solidFill>
                  <a:schemeClr val="lt1"/>
                </a:solidFill>
              </a:rPr>
              <a:t> Combines long-term forecasting with real-time responsiveness.</a:t>
            </a:r>
            <a:r>
              <a:rPr lang="en-GB">
                <a:solidFill>
                  <a:schemeClr val="lt1"/>
                </a:solidFill>
              </a:rPr>
              <a:t>r better symbol detection.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6361820" y="889050"/>
            <a:ext cx="2445600" cy="23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Simulation Stack:</a:t>
            </a:r>
            <a:endParaRPr sz="16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Synthetic time-series traffic data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Dynamic resource allocator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Evaluation over multiple metrics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4" name="Google Shape;264;p21"/>
          <p:cNvSpPr/>
          <p:nvPr/>
        </p:nvSpPr>
        <p:spPr>
          <a:xfrm>
            <a:off x="6348950" y="891525"/>
            <a:ext cx="2358600" cy="2355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1"/>
          <p:cNvSpPr/>
          <p:nvPr/>
        </p:nvSpPr>
        <p:spPr>
          <a:xfrm>
            <a:off x="973400" y="3810630"/>
            <a:ext cx="1943100" cy="745500"/>
          </a:xfrm>
          <a:prstGeom prst="homePlate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1"/>
          <p:cNvSpPr txBox="1"/>
          <p:nvPr/>
        </p:nvSpPr>
        <p:spPr>
          <a:xfrm>
            <a:off x="1139451" y="3948180"/>
            <a:ext cx="15108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Generated</a:t>
            </a:r>
            <a:br>
              <a:rPr lang="en-GB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 input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21"/>
          <p:cNvSpPr/>
          <p:nvPr/>
        </p:nvSpPr>
        <p:spPr>
          <a:xfrm>
            <a:off x="2505447" y="3810630"/>
            <a:ext cx="2128800" cy="7455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"/>
          <p:cNvSpPr txBox="1"/>
          <p:nvPr/>
        </p:nvSpPr>
        <p:spPr>
          <a:xfrm>
            <a:off x="2975918" y="3919900"/>
            <a:ext cx="16584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LSTM Prediction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21"/>
          <p:cNvSpPr/>
          <p:nvPr/>
        </p:nvSpPr>
        <p:spPr>
          <a:xfrm>
            <a:off x="4223069" y="3810630"/>
            <a:ext cx="2128800" cy="7455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1"/>
          <p:cNvSpPr txBox="1"/>
          <p:nvPr/>
        </p:nvSpPr>
        <p:spPr>
          <a:xfrm>
            <a:off x="4755196" y="3919897"/>
            <a:ext cx="13656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Heuristic Allocation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1"/>
          <p:cNvSpPr/>
          <p:nvPr/>
        </p:nvSpPr>
        <p:spPr>
          <a:xfrm>
            <a:off x="5940697" y="3810625"/>
            <a:ext cx="2538300" cy="7455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 txBox="1"/>
          <p:nvPr/>
        </p:nvSpPr>
        <p:spPr>
          <a:xfrm>
            <a:off x="6430970" y="3958585"/>
            <a:ext cx="17589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Performance Monitoring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2"/>
          <p:cNvSpPr txBox="1"/>
          <p:nvPr>
            <p:ph idx="1" type="body"/>
          </p:nvPr>
        </p:nvSpPr>
        <p:spPr>
          <a:xfrm>
            <a:off x="2839675" y="2195850"/>
            <a:ext cx="4318500" cy="541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2"/>
          <p:cNvSpPr txBox="1"/>
          <p:nvPr>
            <p:ph type="title"/>
          </p:nvPr>
        </p:nvSpPr>
        <p:spPr>
          <a:xfrm>
            <a:off x="1762117" y="155212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Performance Metrics (Overview)</a:t>
            </a:r>
            <a:endParaRPr b="1"/>
          </a:p>
        </p:txBody>
      </p:sp>
      <p:sp>
        <p:nvSpPr>
          <p:cNvPr id="279" name="Google Shape;279;p22"/>
          <p:cNvSpPr txBox="1"/>
          <p:nvPr>
            <p:ph idx="1" type="body"/>
          </p:nvPr>
        </p:nvSpPr>
        <p:spPr>
          <a:xfrm>
            <a:off x="3221075" y="919408"/>
            <a:ext cx="5497800" cy="3228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GB" sz="1700">
                <a:solidFill>
                  <a:schemeClr val="lt1"/>
                </a:solidFill>
              </a:rPr>
              <a:t>Resource Utilization (%)</a:t>
            </a:r>
            <a:r>
              <a:rPr lang="en-GB" sz="1700">
                <a:solidFill>
                  <a:schemeClr val="lt1"/>
                </a:solidFill>
              </a:rPr>
              <a:t>: </a:t>
            </a:r>
            <a:r>
              <a:rPr lang="en-GB" sz="1600">
                <a:solidFill>
                  <a:schemeClr val="lt1"/>
                </a:solidFill>
              </a:rPr>
              <a:t>Utilized vs. available slice capacity</a:t>
            </a:r>
            <a:endParaRPr sz="1600">
              <a:solidFill>
                <a:schemeClr val="lt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GB" sz="1700">
                <a:solidFill>
                  <a:schemeClr val="lt1"/>
                </a:solidFill>
              </a:rPr>
              <a:t>Latency</a:t>
            </a:r>
            <a:r>
              <a:rPr lang="en-GB" sz="1700">
                <a:solidFill>
                  <a:schemeClr val="lt1"/>
                </a:solidFill>
              </a:rPr>
              <a:t>: </a:t>
            </a:r>
            <a:r>
              <a:rPr lang="en-GB" sz="1600">
                <a:solidFill>
                  <a:schemeClr val="lt1"/>
                </a:solidFill>
              </a:rPr>
              <a:t>Traffic demand / resources allocated</a:t>
            </a:r>
            <a:endParaRPr sz="1600">
              <a:solidFill>
                <a:schemeClr val="lt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GB" sz="1700">
                <a:solidFill>
                  <a:schemeClr val="lt1"/>
                </a:solidFill>
              </a:rPr>
              <a:t>Throughput:</a:t>
            </a:r>
            <a:r>
              <a:rPr lang="en-GB" sz="1700">
                <a:solidFill>
                  <a:schemeClr val="lt1"/>
                </a:solidFill>
              </a:rPr>
              <a:t> </a:t>
            </a:r>
            <a:r>
              <a:rPr lang="en-GB" sz="1600">
                <a:solidFill>
                  <a:schemeClr val="lt1"/>
                </a:solidFill>
              </a:rPr>
              <a:t>max(allocated - demand, 0)</a:t>
            </a:r>
            <a:endParaRPr sz="1600">
              <a:solidFill>
                <a:schemeClr val="lt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GB" sz="1700">
                <a:solidFill>
                  <a:schemeClr val="lt1"/>
                </a:solidFill>
              </a:rPr>
              <a:t>QoS:</a:t>
            </a:r>
            <a:r>
              <a:rPr lang="en-GB" sz="1700">
                <a:solidFill>
                  <a:schemeClr val="lt1"/>
                </a:solidFill>
              </a:rPr>
              <a:t> </a:t>
            </a:r>
            <a:r>
              <a:rPr lang="en-GB" sz="1600">
                <a:solidFill>
                  <a:schemeClr val="lt1"/>
                </a:solidFill>
              </a:rPr>
              <a:t>1 if allocation ≥ demand; else 0</a:t>
            </a:r>
            <a:endParaRPr sz="1600">
              <a:solidFill>
                <a:schemeClr val="lt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GB" sz="1700">
                <a:solidFill>
                  <a:schemeClr val="lt1"/>
                </a:solidFill>
              </a:rPr>
              <a:t>Energy Efficiency:</a:t>
            </a:r>
            <a:r>
              <a:rPr lang="en-GB" sz="1700">
                <a:solidFill>
                  <a:schemeClr val="lt1"/>
                </a:solidFill>
              </a:rPr>
              <a:t> </a:t>
            </a:r>
            <a:r>
              <a:rPr lang="en-GB" sz="1600">
                <a:solidFill>
                  <a:schemeClr val="lt1"/>
                </a:solidFill>
              </a:rPr>
              <a:t>Allocation / peak usage</a:t>
            </a:r>
            <a:endParaRPr sz="1600">
              <a:solidFill>
                <a:schemeClr val="lt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GB" sz="1700">
                <a:solidFill>
                  <a:schemeClr val="lt1"/>
                </a:solidFill>
              </a:rPr>
              <a:t>Packet Loss:</a:t>
            </a:r>
            <a:r>
              <a:rPr lang="en-GB" sz="1700">
                <a:solidFill>
                  <a:schemeClr val="lt1"/>
                </a:solidFill>
              </a:rPr>
              <a:t> </a:t>
            </a:r>
            <a:r>
              <a:rPr lang="en-GB" sz="1600">
                <a:solidFill>
                  <a:schemeClr val="lt1"/>
                </a:solidFill>
              </a:rPr>
              <a:t>(Sent - Delivered) / Sent</a:t>
            </a:r>
            <a:endParaRPr sz="1600">
              <a:solidFill>
                <a:schemeClr val="lt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GB" sz="1700">
                <a:solidFill>
                  <a:schemeClr val="lt1"/>
                </a:solidFill>
              </a:rPr>
              <a:t>Security Level:</a:t>
            </a:r>
            <a:r>
              <a:rPr lang="en-GB" sz="1700">
                <a:solidFill>
                  <a:schemeClr val="lt1"/>
                </a:solidFill>
              </a:rPr>
              <a:t> </a:t>
            </a:r>
            <a:r>
              <a:rPr lang="en-GB" sz="1600">
                <a:solidFill>
                  <a:schemeClr val="lt1"/>
                </a:solidFill>
              </a:rPr>
              <a:t>1 - normalized packet loss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3"/>
          <p:cNvPicPr preferRelativeResize="0"/>
          <p:nvPr/>
        </p:nvPicPr>
        <p:blipFill rotWithShape="1">
          <a:blip r:embed="rId3">
            <a:alphaModFix/>
          </a:blip>
          <a:srcRect b="18140" l="0" r="0" t="0"/>
          <a:stretch/>
        </p:blipFill>
        <p:spPr>
          <a:xfrm flipH="1">
            <a:off x="6085925" y="1982851"/>
            <a:ext cx="2230300" cy="316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3"/>
          <p:cNvPicPr preferRelativeResize="0"/>
          <p:nvPr/>
        </p:nvPicPr>
        <p:blipFill rotWithShape="1">
          <a:blip r:embed="rId3">
            <a:alphaModFix/>
          </a:blip>
          <a:srcRect b="5240" l="0" r="0" t="0"/>
          <a:stretch/>
        </p:blipFill>
        <p:spPr>
          <a:xfrm>
            <a:off x="7335075" y="597276"/>
            <a:ext cx="2230300" cy="4546227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3"/>
          <p:cNvSpPr txBox="1"/>
          <p:nvPr>
            <p:ph type="title"/>
          </p:nvPr>
        </p:nvSpPr>
        <p:spPr>
          <a:xfrm>
            <a:off x="1075410" y="520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 Training</a:t>
            </a:r>
            <a:endParaRPr b="1"/>
          </a:p>
        </p:txBody>
      </p:sp>
      <p:sp>
        <p:nvSpPr>
          <p:cNvPr id="287" name="Google Shape;287;p23"/>
          <p:cNvSpPr txBox="1"/>
          <p:nvPr>
            <p:ph idx="1" type="body"/>
          </p:nvPr>
        </p:nvSpPr>
        <p:spPr>
          <a:xfrm>
            <a:off x="1297500" y="1262750"/>
            <a:ext cx="7038900" cy="3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 generated data set with trends and pseudo-random patterns that meet the needs of the network constraints, like actual users demand, is used for training the models and evaluating the results.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 sz="1400"/>
              <a:t>Implemented in Python using LSTM for forecasting and heuristics for allocation.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 sz="1400"/>
              <a:t>Time-series inputs generated and normalized.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 sz="1400"/>
              <a:t>Data visualized using Matplotlib for trend detection.</a:t>
            </a:r>
            <a:endParaRPr sz="1400"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 sz="1400"/>
              <a:t>Real-time evaluation loop measures all KPIs.</a:t>
            </a:r>
            <a:endParaRPr b="1" sz="17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8" name="Google Shape;2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1800" y="3764925"/>
            <a:ext cx="4591050" cy="12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Model Training</a:t>
            </a:r>
            <a:endParaRPr b="1"/>
          </a:p>
        </p:txBody>
      </p:sp>
      <p:pic>
        <p:nvPicPr>
          <p:cNvPr id="294" name="Google Shape;2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900" y="1084950"/>
            <a:ext cx="7179133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Performance Avg. Comparison Trend: Heuristic vs AI(LSTM) vs Hybrid</a:t>
            </a:r>
            <a:endParaRPr b="1"/>
          </a:p>
        </p:txBody>
      </p:sp>
      <p:pic>
        <p:nvPicPr>
          <p:cNvPr id="300" name="Google Shape;3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2550" y="1391650"/>
            <a:ext cx="7115559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